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7" r:id="rId7"/>
    <p:sldId id="265" r:id="rId8"/>
    <p:sldId id="268" r:id="rId9"/>
    <p:sldId id="269" r:id="rId10"/>
    <p:sldId id="266" r:id="rId11"/>
    <p:sldId id="270" r:id="rId12"/>
    <p:sldId id="271" r:id="rId1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E9E52F-9AB1-B759-19C7-77EE602D1C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CB68758-5785-AF4E-5736-A474EE423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D699A9D-27F0-5E91-8BBA-9F5A46FEC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A85A08C-C4E4-5ADE-6931-61C75AED4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0B5EE8A-39CF-62EE-9748-095EDFE6E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9787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0C45470-0D21-9421-9862-5AE39DF6E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A603C1A-0911-56E7-D213-A6176B303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1CFFFAF-03C8-A761-0EF9-8BC09000B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793D567-5898-B34E-2A5D-6BD0A2F0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DC89899-D5D7-D6B4-16A2-1581CE04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5238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53C5FBB-DE1B-FFE5-00C9-DB967BF1B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A131F2F-BF92-06F0-9DB9-50C203B6F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56CCF41-A085-2C30-88B0-AB1A1B4F5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0C1BB97-913F-141B-53E4-E9CB59AC4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0FDC2F6-41E3-2834-AFAC-0432F114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9464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2EA8DB-4E27-8185-E56B-84DA884DD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6DEB95-F8C0-AE13-4B21-917D96EC3E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A062A05-37F9-D42F-8DBF-010BF02205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8ECD167-2833-D6F6-540D-9AC8F33C0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4207E3B5-C0A7-657D-4A0A-556FACAB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0D1B865-3BA4-38FF-50AA-6A966DD32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94636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4B98A62-1E26-F807-AC84-5C4C6D6F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3A6A766-E9EB-F207-5916-EE67A4E63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554D7EBA-3469-89E4-F83C-C83354E7A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D0F4B054-86AD-0FA5-A54C-84111918CC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B3CABD4B-310B-BB83-5334-7E08BCE6DA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057C17F8-1645-0976-1796-6482497A4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7DFAE4EC-A221-E0B7-6AB7-4D360CB44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1BD7C278-686D-4E61-D2DB-E7042A6D8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41447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5CE9D67-A10E-A7E6-0F27-2F7F51D46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2024A410-E99E-4859-D6AD-FFD5640C2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B853A4CA-2E2A-8D67-5F7F-5B2131062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AB739ED-3AA4-41DC-8ACF-E3E06CFD8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7703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92188830-A0D1-8EB4-5EBD-B3468F822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6320A3A5-2764-B479-FF48-14934FA86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72F2FA-CDDE-E4C4-0780-36938668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95851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48CFF9-7B2A-296E-EA7C-3AAAF35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2FAB14F-CA06-1FEB-4C42-FA6AA410B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91EA4F5-EDCC-33C3-20E6-183147DDB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71864DA-E247-5A53-28D8-B1D8C3711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F5521F0-F323-861B-8867-CD7AB7B6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363A8886-61A6-4130-327B-25B5856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0340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3CD78A-29B7-1B65-D40A-42744DF39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5A998013-2E5F-4C67-7187-CADBC47BFF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12BE9EF-2072-C79B-BAF8-2F01E747C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C359AE2-E31B-5142-4B23-1B9C6DD41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D88E96B3-BCDF-2D8A-A5B1-C1AC66290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3036EAC0-49EC-2DA6-FBB6-27DB9F329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8648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68B993-E641-DC1C-44CF-F416B2688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92E50197-0C3B-06BF-4E42-B4A400610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2870FEF-8423-C767-0A00-0B5852DBE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1717C63-ADF1-9722-CA55-12B08400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897A4B4-48AD-D299-6237-9F26F47D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85366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D4E1A205-93E5-376F-F543-B130BBE3C6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E8DB4F8D-EB83-FDCE-9DE2-50EB0D3C2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62A391F-B5C1-1862-C288-E757D7470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0FE3048-6E17-A261-625F-1B4834483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F872D3A-9EE5-88AA-075D-256D7DEE5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6604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B979D7FE-C0B2-78AD-2F75-7C5DB4EB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E9C21AE-C40A-5178-A800-849D900BB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4998E2F-2670-9A61-B4A8-1DE81AD943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21A313-1BFE-4173-BB51-1EC6084F0C23}" type="datetimeFigureOut">
              <a:rPr lang="sl-SI" smtClean="0"/>
              <a:t>12. 11. 2025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06C7CB0-B1C3-0351-AFB0-42FB7E5796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04824F1-44BA-DAEF-DCB4-17D1D78B60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B7F76C-90FB-42C2-8667-C1FF3D3774B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9408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5.jpeg"/><Relationship Id="rId5" Type="http://schemas.openxmlformats.org/officeDocument/2006/relationships/image" Target="../media/image4.png"/><Relationship Id="rId10" Type="http://schemas.openxmlformats.org/officeDocument/2006/relationships/image" Target="../media/image14.jpeg"/><Relationship Id="rId4" Type="http://schemas.openxmlformats.org/officeDocument/2006/relationships/image" Target="../media/image3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9.emf"/><Relationship Id="rId4" Type="http://schemas.openxmlformats.org/officeDocument/2006/relationships/image" Target="../media/image3.png"/><Relationship Id="rId9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6.jpg"/><Relationship Id="rId5" Type="http://schemas.openxmlformats.org/officeDocument/2006/relationships/image" Target="../media/image4.png"/><Relationship Id="rId10" Type="http://schemas.openxmlformats.org/officeDocument/2006/relationships/image" Target="../media/image25.jpg"/><Relationship Id="rId4" Type="http://schemas.openxmlformats.org/officeDocument/2006/relationships/image" Target="../media/image3.png"/><Relationship Id="rId9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0.png"/><Relationship Id="rId5" Type="http://schemas.openxmlformats.org/officeDocument/2006/relationships/image" Target="../media/image4.pn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B3E183-9BFA-D1C1-A47D-D733FB54C702}"/>
              </a:ext>
            </a:extLst>
          </p:cNvPr>
          <p:cNvSpPr txBox="1"/>
          <p:nvPr/>
        </p:nvSpPr>
        <p:spPr>
          <a:xfrm>
            <a:off x="1560009" y="1670051"/>
            <a:ext cx="98337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40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Csörötneki projektterület bemutatása</a:t>
            </a:r>
            <a:endParaRPr lang="sl-SI" sz="4000" dirty="0"/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468D86D7-F9DA-0560-077D-5E16646351F9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63DB3E10-17D7-047B-5043-FBEA9BE0B0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E59F539-2C1E-62CC-C373-0C68333FE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3D09DA54-46F8-2D71-27F7-ADC2F784C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30CA51E1-9B5E-5750-522A-69DD89CF19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2C017B17-C1D3-5A15-2D0F-EA6B01DED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F99E93C7-834F-8145-4CE0-4236F352A5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E2C9B3D1-7BBB-2C88-4EBD-D33CE619AD61}"/>
              </a:ext>
            </a:extLst>
          </p:cNvPr>
          <p:cNvSpPr txBox="1"/>
          <p:nvPr/>
        </p:nvSpPr>
        <p:spPr>
          <a:xfrm>
            <a:off x="423943" y="3420290"/>
            <a:ext cx="53244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„Szülőhelyem tája a Rába völgye…</a:t>
            </a:r>
          </a:p>
          <a:p>
            <a:pPr algn="just">
              <a:buNone/>
            </a:pP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Szívemben él e táj, legfőképpen az öt irányból érkező</a:t>
            </a:r>
          </a:p>
          <a:p>
            <a:pPr algn="just">
              <a:buNone/>
            </a:pP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utak találkozására települt Csörötnek….”</a:t>
            </a:r>
          </a:p>
          <a:p>
            <a:pPr algn="just">
              <a:buNone/>
            </a:pP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 </a:t>
            </a:r>
          </a:p>
          <a:p>
            <a:pPr algn="just">
              <a:buNone/>
            </a:pP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(Dr. Kuntár Lajos 1914-2005)  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3A2CEFF4-9B56-A35F-C164-756AEBB581DE}"/>
              </a:ext>
            </a:extLst>
          </p:cNvPr>
          <p:cNvSpPr txBox="1"/>
          <p:nvPr/>
        </p:nvSpPr>
        <p:spPr>
          <a:xfrm>
            <a:off x="5975650" y="3420290"/>
            <a:ext cx="5624947" cy="2346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"The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scenery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birthplace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 Valley...</a:t>
            </a:r>
            <a:endParaRPr lang="hu-H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especially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Csörötnek,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crossroads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five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directions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....”</a:t>
            </a:r>
            <a:endParaRPr lang="hu-H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Kuntár Lajos 1914-2005)</a:t>
            </a:r>
            <a:endParaRPr lang="hu-H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hu-HU" sz="1800" kern="150" dirty="0">
              <a:effectLst/>
              <a:highlight>
                <a:srgbClr val="FF00FF"/>
              </a:highlight>
              <a:latin typeface="Liberation Serif" panose="02020603050405020304" pitchFamily="18" charset="0"/>
              <a:ea typeface="NSimSun" panose="02010609030101010101" pitchFamily="49" charset="-122"/>
              <a:cs typeface="Arial Unicode MS"/>
            </a:endParaRPr>
          </a:p>
        </p:txBody>
      </p:sp>
      <p:sp>
        <p:nvSpPr>
          <p:cNvPr id="10" name="PoljeZBesedilom 3">
            <a:extLst>
              <a:ext uri="{FF2B5EF4-FFF2-40B4-BE49-F238E27FC236}">
                <a16:creationId xmlns:a16="http://schemas.microsoft.com/office/drawing/2014/main" id="{11E1B912-1C84-A305-D899-B3CF7211199D}"/>
              </a:ext>
            </a:extLst>
          </p:cNvPr>
          <p:cNvSpPr txBox="1"/>
          <p:nvPr/>
        </p:nvSpPr>
        <p:spPr>
          <a:xfrm>
            <a:off x="1560008" y="2232038"/>
            <a:ext cx="9833719" cy="758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4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 of the Csörötnek project area</a:t>
            </a:r>
            <a:endParaRPr lang="hu-HU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650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7E7A2-425C-5F1B-0EE4-5A61365C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36FCEF52-D597-F354-F93D-65315F827C8D}"/>
              </a:ext>
            </a:extLst>
          </p:cNvPr>
          <p:cNvSpPr txBox="1"/>
          <p:nvPr/>
        </p:nvSpPr>
        <p:spPr>
          <a:xfrm>
            <a:off x="349074" y="5412212"/>
            <a:ext cx="3226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8365EFD-2BF0-A19A-EF2F-48A3F0194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58EFEB45-0F77-E7C2-F747-7BE94016A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DE326841-D7FE-0908-589E-0BDC85D4F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DDE3B643-EA4E-6062-65CD-E020A892E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CCD4EA84-C177-FD52-6A55-C3CD42E481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A7DFE0B5-C613-A494-E3EC-2245BFF6EF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947AD989-5712-DEB6-9A9A-AA638EAF1AC3}"/>
              </a:ext>
            </a:extLst>
          </p:cNvPr>
          <p:cNvSpPr txBox="1"/>
          <p:nvPr/>
        </p:nvSpPr>
        <p:spPr>
          <a:xfrm>
            <a:off x="325372" y="1640721"/>
            <a:ext cx="304258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Csörötnek,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gate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Őrség is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located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heart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 Valley,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surrounded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landscape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adorned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lush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meadows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gentle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tranquil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forests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babbling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streams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romantic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banks.</a:t>
            </a:r>
            <a:endParaRPr lang="hu-HU" sz="1800" b="1" kern="150" dirty="0">
              <a:effectLst/>
              <a:highlight>
                <a:srgbClr val="FF00FF"/>
              </a:highlight>
              <a:latin typeface="Liberation Serif" panose="02020603050405020304" pitchFamily="18" charset="0"/>
              <a:ea typeface="NSimSun" panose="02010609030101010101" pitchFamily="49" charset="-122"/>
              <a:cs typeface="Arial Unicode MS"/>
            </a:endParaRP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37C28888-A2C5-350E-B7DB-21484483926F}"/>
              </a:ext>
            </a:extLst>
          </p:cNvPr>
          <p:cNvSpPr txBox="1"/>
          <p:nvPr/>
        </p:nvSpPr>
        <p:spPr>
          <a:xfrm>
            <a:off x="3922798" y="4453253"/>
            <a:ext cx="79201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A Rába-völgy szívében termékeny mezőkkel, </a:t>
            </a:r>
            <a:r>
              <a:rPr lang="hu-HU" sz="1800" kern="150" dirty="0" err="1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dúsfüvű</a:t>
            </a:r>
            <a:r>
              <a:rPr lang="hu-HU" sz="1800" kern="150" dirty="0">
                <a:effectLst/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 rétekkel, szelíd dombokkal, nyugalmat sugárzó erdőkkel és csörgedező patakokkal ékesített tájon, a vadregényes partjait szaggató kanyargó Rába folyó két partján, az Őrség kapujában található Csörötnek.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F78007F0-3B61-B5A9-3703-824D0B6740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8172" y="136576"/>
            <a:ext cx="8348985" cy="415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39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677B3-C993-9320-3BB4-F24A537E5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856409F8-0C9F-2E8A-70FD-019153FD7906}"/>
              </a:ext>
            </a:extLst>
          </p:cNvPr>
          <p:cNvSpPr txBox="1"/>
          <p:nvPr/>
        </p:nvSpPr>
        <p:spPr>
          <a:xfrm>
            <a:off x="275240" y="5444022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B15316B5-5CC6-8C74-9F8A-BE54D07AA9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5E27511B-8D9F-615C-07A0-599D51960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DAFE2383-5DAC-168E-25AB-EA693D589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7964F24C-8B94-242D-7A09-9A4607C800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C931FFCC-D248-4188-3016-8564683AA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7F744939-F9D7-6D9D-73C6-15645AE880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E91B5068-8C20-C837-BA35-F0062CB81F56}"/>
              </a:ext>
            </a:extLst>
          </p:cNvPr>
          <p:cNvSpPr txBox="1"/>
          <p:nvPr/>
        </p:nvSpPr>
        <p:spPr>
          <a:xfrm>
            <a:off x="267882" y="1473704"/>
            <a:ext cx="351688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Csörötnek is a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medieval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arose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serf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village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foundation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Cistercian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Abbey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Szentgotthárd (1183). The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written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mention of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Csörötnek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dates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back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1350 in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Chyrenuk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history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influenced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main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location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 Valley and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settlement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Cistercians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Szentgotthárd. The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town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throughout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history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is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currently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center of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microregion</a:t>
            </a:r>
            <a:r>
              <a:rPr lang="hu-HU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u-HU" b="1" dirty="0">
                <a:highlight>
                  <a:srgbClr val="FF00FF"/>
                </a:highlight>
              </a:rPr>
              <a:t> </a:t>
            </a:r>
            <a:endParaRPr lang="hu-HU" b="1" kern="150" dirty="0">
              <a:effectLst/>
              <a:highlight>
                <a:srgbClr val="FF00FF"/>
              </a:highlight>
              <a:latin typeface="Liberation Serif" panose="02020603050405020304" pitchFamily="18" charset="0"/>
              <a:ea typeface="NSimSun" panose="02010609030101010101" pitchFamily="49" charset="-122"/>
              <a:cs typeface="Arial Unicode MS"/>
            </a:endParaRP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2D3237B4-2932-9666-9F5B-F8FC33BDD4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5132553" y="-1023507"/>
            <a:ext cx="5599834" cy="7983293"/>
          </a:xfrm>
          <a:prstGeom prst="rect">
            <a:avLst/>
          </a:prstGeom>
        </p:spPr>
      </p:pic>
      <p:sp>
        <p:nvSpPr>
          <p:cNvPr id="19" name="Szövegdoboz 18">
            <a:extLst>
              <a:ext uri="{FF2B5EF4-FFF2-40B4-BE49-F238E27FC236}">
                <a16:creationId xmlns:a16="http://schemas.microsoft.com/office/drawing/2014/main" id="{8A87DCE0-F200-084B-DD41-C54DE9C81C4C}"/>
              </a:ext>
            </a:extLst>
          </p:cNvPr>
          <p:cNvSpPr txBox="1"/>
          <p:nvPr/>
        </p:nvSpPr>
        <p:spPr>
          <a:xfrm>
            <a:off x="3940827" y="4037956"/>
            <a:ext cx="79832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sz="1800" kern="150" dirty="0">
                <a:effectLst/>
                <a:highlight>
                  <a:srgbClr val="00FFFF"/>
                </a:highlight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Csörötnek középkori település, a szentgotthárdi cisztercita apátság alapítása (1183) után, annak jobbágyfalujaként keletkezett.</a:t>
            </a:r>
          </a:p>
          <a:p>
            <a:pPr algn="just">
              <a:buNone/>
            </a:pPr>
            <a:r>
              <a:rPr lang="hu-HU" sz="1800" kern="150" dirty="0">
                <a:effectLst/>
                <a:highlight>
                  <a:srgbClr val="00FFFF"/>
                </a:highlight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Csörötnek nevének írásos említése 1350-ből származik először </a:t>
            </a:r>
            <a:r>
              <a:rPr lang="hu-HU" sz="1800" kern="150" dirty="0" err="1">
                <a:effectLst/>
                <a:highlight>
                  <a:srgbClr val="00FFFF"/>
                </a:highlight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Chyrenuk</a:t>
            </a:r>
            <a:r>
              <a:rPr lang="hu-HU" sz="1800" kern="150" dirty="0">
                <a:effectLst/>
                <a:highlight>
                  <a:srgbClr val="00FFFF"/>
                </a:highlight>
                <a:latin typeface="Liberation Serif" panose="02020603050405020304" pitchFamily="18" charset="0"/>
                <a:ea typeface="NSimSun" panose="02010609030101010101" pitchFamily="49" charset="-122"/>
                <a:cs typeface="Arial Unicode MS"/>
              </a:rPr>
              <a:t> formában. Történelmét két fő tényező befolyásolta: a Rába völgyi fekvése és a ciszterek szentgotthárdi letelepedése. </a:t>
            </a:r>
            <a:r>
              <a:rPr lang="hu-HU" dirty="0">
                <a:highlight>
                  <a:srgbClr val="00FFFF"/>
                </a:highlight>
              </a:rPr>
              <a:t>A település, mint a történelem folyamán mindig, úgy jelenleg is a </a:t>
            </a:r>
            <a:r>
              <a:rPr lang="hu-HU" dirty="0" err="1">
                <a:highlight>
                  <a:srgbClr val="00FFFF"/>
                </a:highlight>
              </a:rPr>
              <a:t>mikrotérség</a:t>
            </a:r>
            <a:r>
              <a:rPr lang="hu-HU" dirty="0">
                <a:highlight>
                  <a:srgbClr val="00FFFF"/>
                </a:highlight>
              </a:rPr>
              <a:t> központja. </a:t>
            </a:r>
            <a:endParaRPr lang="hu-HU" sz="1800" kern="150" dirty="0">
              <a:effectLst/>
              <a:highlight>
                <a:srgbClr val="00FFFF"/>
              </a:highlight>
              <a:latin typeface="Liberation Serif" panose="02020603050405020304" pitchFamily="18" charset="0"/>
              <a:ea typeface="NSimSun" panose="02010609030101010101" pitchFamily="49" charset="-122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745623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8126D-1CAF-ED54-3518-6145A81C1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46828C73-246A-594F-BE95-7BE823553D7E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709EC8FF-1456-CD73-A650-A2EBE5AF23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36412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55B3F8FD-CEBE-B1C2-FE8C-5EDCC57BC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4F4A6D48-7987-B0AE-FCBE-83704F34E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5A123142-3C0E-0CE6-2491-5FA1B16B0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90C7FF22-6FF6-C729-E6C0-E09F00E6B1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8E8FCE57-CDB9-3BB2-D003-094D0AE708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:a16="http://schemas.microsoft.com/office/drawing/2014/main" id="{3BE12AA5-6F5B-64FA-B65F-08A2D55BA22F}"/>
              </a:ext>
            </a:extLst>
          </p:cNvPr>
          <p:cNvSpPr txBox="1"/>
          <p:nvPr/>
        </p:nvSpPr>
        <p:spPr>
          <a:xfrm>
            <a:off x="254153" y="1822701"/>
            <a:ext cx="395290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Rába Valley is an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asymmetrical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terraced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ditch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depression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unique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feature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asymmetry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geographically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almost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completely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uniform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landscape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opens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landscape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distinguished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along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Rába),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northern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southern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banks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hillsides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rising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behind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divided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stream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stretch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hu-HU" sz="1600" b="1" dirty="0">
              <a:highlight>
                <a:srgbClr val="FF00FF"/>
              </a:highlight>
            </a:endParaRP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4EF69FFC-1969-6EC5-A219-A371E5847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990" y="223853"/>
            <a:ext cx="7682021" cy="554420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1" name="Szövegdoboz 20">
            <a:extLst>
              <a:ext uri="{FF2B5EF4-FFF2-40B4-BE49-F238E27FC236}">
                <a16:creationId xmlns:a16="http://schemas.microsoft.com/office/drawing/2014/main" id="{E0FF6FDE-72B6-B292-3933-992EB5DB34AB}"/>
              </a:ext>
            </a:extLst>
          </p:cNvPr>
          <p:cNvSpPr txBox="1"/>
          <p:nvPr/>
        </p:nvSpPr>
        <p:spPr>
          <a:xfrm>
            <a:off x="4300922" y="430362"/>
            <a:ext cx="758815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600" b="0" i="0" u="none" strike="noStrike" baseline="0" dirty="0">
                <a:latin typeface="Lato-Regular"/>
              </a:rPr>
              <a:t>A Rába-völgy egy árkos </a:t>
            </a:r>
            <a:r>
              <a:rPr lang="hu-HU" sz="1600" b="0" i="0" u="none" strike="noStrike" baseline="0" dirty="0" err="1">
                <a:latin typeface="Lato-Regular"/>
              </a:rPr>
              <a:t>süllyedékben</a:t>
            </a:r>
            <a:r>
              <a:rPr lang="hu-HU" sz="1600" b="0" i="0" u="none" strike="noStrike" baseline="0" dirty="0">
                <a:latin typeface="Lato-Regular"/>
              </a:rPr>
              <a:t> keletkezett aszimmetrikus teraszos völgy. Sajátos jellemvonás a nagy völgyaszimmetria.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Földrajzilag szinte teljesen egységes tájkép tárul elénk. </a:t>
            </a:r>
          </a:p>
          <a:p>
            <a:pPr algn="l"/>
            <a:r>
              <a:rPr lang="hu-HU" sz="1600" dirty="0">
                <a:latin typeface="Lato-Regular"/>
              </a:rPr>
              <a:t>Három</a:t>
            </a:r>
            <a:r>
              <a:rPr lang="hu-HU" sz="1600" b="0" i="0" u="none" strike="noStrike" baseline="0" dirty="0">
                <a:latin typeface="Lato-Regular"/>
              </a:rPr>
              <a:t> tájegység különíthető el: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600" b="0" i="0" u="none" strike="noStrike" baseline="0" dirty="0">
                <a:latin typeface="Lato-Regular"/>
              </a:rPr>
              <a:t>a völgyfenék (a Rába mentén húzódó sík terület),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1600" b="0" i="0" u="none" strike="noStrike" baseline="0" dirty="0">
                <a:latin typeface="Lato-Regular"/>
              </a:rPr>
              <a:t>a völgy északi és déli partja (a völgyfenéktől északra és délre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emelkedő domboldalak, melyek mögött patakvölgyekkel tagolt dombok húzódnak).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1336176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DF0AE-2076-8629-87A4-FC27EF386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455179D9-21BB-EF7F-21A2-B0F66AD4ED03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232AC32-F786-536F-643C-51E966964D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F88AB79F-8D73-0C2A-263D-AE72C3E5D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C6068EB1-F04A-392A-68B3-BC1F001CF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27468031-7E87-1D1F-1B5A-9AEED145EE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CCC5A196-BD2A-F83E-E988-E785EF336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DCE00810-CE0B-8705-F037-618F0749DC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A00A6C4C-07BB-ADC4-83A0-754D9DC80598}"/>
              </a:ext>
            </a:extLst>
          </p:cNvPr>
          <p:cNvSpPr txBox="1"/>
          <p:nvPr/>
        </p:nvSpPr>
        <p:spPr>
          <a:xfrm>
            <a:off x="3608172" y="254620"/>
            <a:ext cx="79241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west-east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width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km,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widens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towards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east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surface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riverbed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floodplain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terrace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most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characteristic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southern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bottom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always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southern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bank, flows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most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country, part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Őrség National Park.</a:t>
            </a:r>
            <a:endParaRPr lang="hu-HU" sz="1600" b="1" dirty="0">
              <a:highlight>
                <a:srgbClr val="FF00FF"/>
              </a:highlight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A322640-FC17-D7B5-46A2-4140F683BE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985" y="1771474"/>
            <a:ext cx="11564030" cy="3648275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BBEEA94C-44C7-84D4-7100-B014EE17B6AF}"/>
              </a:ext>
            </a:extLst>
          </p:cNvPr>
          <p:cNvSpPr txBox="1"/>
          <p:nvPr/>
        </p:nvSpPr>
        <p:spPr>
          <a:xfrm>
            <a:off x="381504" y="3437022"/>
            <a:ext cx="609372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6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-Regular"/>
              </a:rPr>
              <a:t>A völgyfenék nyugat-kelet irányú, szélessége átlagosan 3 km, kelet felé egyre szélesedik. A völgyfenék felszíni formái: </a:t>
            </a:r>
          </a:p>
          <a:p>
            <a:pPr algn="l"/>
            <a:r>
              <a:rPr lang="hu-HU" sz="16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-Regular"/>
              </a:rPr>
              <a:t>a folyómeder, az ártér és a terasz, amely leginkább a völgyfenék déli részén jellemző. </a:t>
            </a:r>
          </a:p>
          <a:p>
            <a:pPr algn="l"/>
            <a:r>
              <a:rPr lang="hu-HU" sz="1600" b="1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-Regular"/>
              </a:rPr>
              <a:t>A völgy alján, de mindvégig a déli part közelében folyik a Rába, mely hazánk egyik legtermészetesebb folyója</a:t>
            </a:r>
            <a:r>
              <a:rPr lang="hu-H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ato-Regular"/>
              </a:rPr>
              <a:t>, az Őrségi Nemzeti Park része.</a:t>
            </a:r>
            <a:endParaRPr lang="hu-H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9EC1A93E-A9DD-192B-6AE1-A95E236537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6510" y="3012599"/>
            <a:ext cx="5093986" cy="27689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6998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0BBDF-79D4-335F-E890-773E335E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BDA14E9C-7B60-F72B-2243-FC177E45A70C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4728107-4744-9E77-2E37-FCDA6DAE8B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540E5F2B-DCC9-15D4-1C90-4A543DBF0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49EC12E6-C126-5D35-6CDD-06051BCAD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9ABEB561-6E85-ECFC-AA2A-CD09DC4779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2A4899A3-1104-327F-9DB3-EA6BEAB70F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78B40744-17B6-75B0-A4AD-4A0F169A7F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74ECAD09-9BDB-C0DE-7880-831D2DD698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1975" y="1382028"/>
            <a:ext cx="4454609" cy="2969739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3" name="Tartalom helye 3">
            <a:extLst>
              <a:ext uri="{FF2B5EF4-FFF2-40B4-BE49-F238E27FC236}">
                <a16:creationId xmlns:a16="http://schemas.microsoft.com/office/drawing/2014/main" id="{9E64DACA-7D96-BFBB-78AF-FD6C731CCF0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5628" y="190096"/>
            <a:ext cx="2306595" cy="3320371"/>
          </a:xfrm>
          <a:prstGeom prst="rect">
            <a:avLst/>
          </a:prstGeom>
          <a:effectLst>
            <a:softEdge rad="88900"/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B1F1FFC6-9E10-6967-8BD7-DDDF5C29716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435" y="3146995"/>
            <a:ext cx="3738330" cy="2491946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54E4FFFC-5604-4397-BF6A-8B143C8D16B3}"/>
              </a:ext>
            </a:extLst>
          </p:cNvPr>
          <p:cNvSpPr txBox="1"/>
          <p:nvPr/>
        </p:nvSpPr>
        <p:spPr>
          <a:xfrm>
            <a:off x="3433104" y="151075"/>
            <a:ext cx="60937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upper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section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is an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untouched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water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world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with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reefs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steep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cliffs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wild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sharp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bends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dotted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with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ZWC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flat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water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some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WW1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category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white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water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). A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real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living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wild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river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that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is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constantly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shaping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its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riverbed</a:t>
            </a:r>
            <a:r>
              <a:rPr lang="hu-H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br>
              <a:rPr lang="hu-HU" sz="1800" b="1" dirty="0">
                <a:highlight>
                  <a:srgbClr val="FF00FF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hu-HU" b="1" dirty="0">
              <a:highlight>
                <a:srgbClr val="FF00FF"/>
              </a:highlight>
            </a:endParaRPr>
          </a:p>
        </p:txBody>
      </p:sp>
      <p:pic>
        <p:nvPicPr>
          <p:cNvPr id="12" name="Tartalom helye 3">
            <a:extLst>
              <a:ext uri="{FF2B5EF4-FFF2-40B4-BE49-F238E27FC236}">
                <a16:creationId xmlns:a16="http://schemas.microsoft.com/office/drawing/2014/main" id="{6AC2F07F-FD1A-42E3-EDFA-2AC5F303869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14" y="1423229"/>
            <a:ext cx="5549906" cy="30403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405EBC72-FF37-5210-B2D0-D0CFFD9160DC}"/>
              </a:ext>
            </a:extLst>
          </p:cNvPr>
          <p:cNvSpPr txBox="1"/>
          <p:nvPr/>
        </p:nvSpPr>
        <p:spPr>
          <a:xfrm>
            <a:off x="3732490" y="4463583"/>
            <a:ext cx="60937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A felső szakasz érintetlen vízvilága, a zátonyokkal, </a:t>
            </a:r>
            <a:br>
              <a:rPr lang="hu-HU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</a:br>
            <a:r>
              <a:rPr lang="hu-HU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meredek szakadópartokkal, vadregényes, éles kanyarokkal tarkított ZWC síkvíz (néhol WW1-es kategóriájú vadvíz).</a:t>
            </a:r>
            <a:r>
              <a:rPr lang="hu-HU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 Igazi, élő, vad folyó, mely állandóan formálja medrét. </a:t>
            </a:r>
            <a:br>
              <a:rPr lang="hu-HU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hu-HU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5605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33D67-1716-B0BA-D580-66AB63123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7F369041-09BA-BD70-7AD6-D6D4708C2147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3E7C9E91-50A1-3660-60E9-BDE2416A31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BF3CF4A7-8BBB-B4F1-097F-3716B6355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10D64DE2-1F8B-A24B-B33E-3D6D0D74D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82BCD29E-1A27-8AC9-7CCD-B55BDECE6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AD9B58FD-25B6-1D5D-3938-429DC4837D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52E10ADE-8DB6-4E2D-C901-8FA00A0994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57AD17DB-6925-9FD8-3068-52D4B1671DD9}"/>
              </a:ext>
            </a:extLst>
          </p:cNvPr>
          <p:cNvSpPr txBox="1"/>
          <p:nvPr/>
        </p:nvSpPr>
        <p:spPr>
          <a:xfrm>
            <a:off x="4089530" y="350825"/>
            <a:ext cx="366939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most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balanced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country 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climate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rainy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extremes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hardly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noticeable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rest of Hungary. </a:t>
            </a: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temperature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remains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below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 °C,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more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°C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​​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typical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southeastern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part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country.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proximity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Alps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topographic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Rába Valley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rainiest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country. 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average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annual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rainfall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more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700 mm,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more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200 mm more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​​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Alföld. </a:t>
            </a: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duration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sunlight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shorter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here. </a:t>
            </a: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hours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sunshine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250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hours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less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southern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Hungary.</a:t>
            </a:r>
            <a:endParaRPr lang="hu-HU" sz="1600" b="1" dirty="0">
              <a:highlight>
                <a:srgbClr val="FF00FF"/>
              </a:highlight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DBD46609-51FC-5F16-6A35-75CC2B099294}"/>
              </a:ext>
            </a:extLst>
          </p:cNvPr>
          <p:cNvSpPr txBox="1"/>
          <p:nvPr/>
        </p:nvSpPr>
        <p:spPr>
          <a:xfrm>
            <a:off x="7983939" y="350825"/>
            <a:ext cx="378411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A terület éghajlati szempontból az ország legkiegyensúlyozottabb része. Hűvös, csapadékos alapjelleg mellett a szélsőségek az ország többi részéhez viszonyítva alig jelennek meg.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Az évi középhőmérséklet 10 °C alatt marad, ami az ország délkeleti részén jellemző értékeknél több mint 1 °C-kal alacsonyabb. Ez az Alpok közelségével és a domborzati viszonyokkal magyarázható.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A Rába-völgy hazánk egyik legcsapadékosabb területei közé tartozik. Az évi csapadékmennyiség átlaga több mint 700 mm, ami több mint 200 mm-</a:t>
            </a:r>
            <a:r>
              <a:rPr kumimoji="0" lang="hu-H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rel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 több az Alföld középső területein mért értékeknél.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A napfénytartam is jóval alacsonyabb itt.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-Regular"/>
                <a:ea typeface="+mn-ea"/>
                <a:cs typeface="+mn-cs"/>
              </a:rPr>
              <a:t>A dél-alföldi területekhez viszonyítva akár 250 órával kevesebb is lehet az évi napsütéses órák száma.</a:t>
            </a:r>
            <a:endParaRPr kumimoji="0" lang="hu-H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DC10FD8D-95F7-EAD5-2B3B-DA0F4F5C55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481" y="1466315"/>
            <a:ext cx="3680034" cy="392537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244517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66F1-D3F8-6A0D-D562-C83B44261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04593A0C-5743-4F6A-30FA-F3198BEB6770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994F0DA-49B1-80F2-0055-B4A67C0947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9BAE50EA-BBF2-D65C-8361-D066341A6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D412CA3-7CE3-6C9A-58D4-4975873CCA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1BC34598-8955-1301-1689-E035AE6E5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0FCD26BA-AB81-15F1-79A1-F906A9EFF1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CC4DB616-BE97-BC8D-E5C2-9C444A5915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2B0888E9-1EC6-D8FF-0B9D-9F97333F8792}"/>
              </a:ext>
            </a:extLst>
          </p:cNvPr>
          <p:cNvSpPr txBox="1"/>
          <p:nvPr/>
        </p:nvSpPr>
        <p:spPr>
          <a:xfrm>
            <a:off x="8449648" y="136412"/>
            <a:ext cx="3360847" cy="5755422"/>
          </a:xfrm>
          <a:prstGeom prst="rect">
            <a:avLst/>
          </a:prstGeom>
          <a:noFill/>
          <a:effectLst>
            <a:softEdge rad="317500"/>
          </a:effectLst>
        </p:spPr>
        <p:txBody>
          <a:bodyPr wrap="square">
            <a:spAutoFit/>
          </a:bodyPr>
          <a:lstStyle/>
          <a:p>
            <a:pPr algn="l"/>
            <a:r>
              <a:rPr lang="hu-HU" sz="1600" b="0" i="0" u="none" strike="noStrike" baseline="0" dirty="0">
                <a:latin typeface="Lato-Regular"/>
              </a:rPr>
              <a:t>A Rába-völgyében alapvetően két talajtípust különíthetünk el: 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az egyik a Rába öntéstalaja, a másik a dombvidékek </a:t>
            </a:r>
            <a:r>
              <a:rPr lang="hu-HU" sz="1600" b="0" i="0" u="none" strike="noStrike" baseline="0" dirty="0" err="1">
                <a:latin typeface="Lato-Regular"/>
              </a:rPr>
              <a:t>agyagbemosódásos</a:t>
            </a:r>
            <a:r>
              <a:rPr lang="hu-HU" sz="1600" b="0" i="0" u="none" strike="noStrike" baseline="0" dirty="0">
                <a:latin typeface="Lato-Regular"/>
              </a:rPr>
              <a:t> barna erdőtalaja. 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Az öntésterületek folyó mentén túlnyomórészt laza homokos talaj alakult ki, az ártér magasabb részein a kötöttebb összetételű agyagos talaj vált uralkodóvá.</a:t>
            </a:r>
          </a:p>
          <a:p>
            <a:pPr algn="l"/>
            <a:endParaRPr lang="hu-HU" sz="1600" b="0" i="0" u="none" strike="noStrike" baseline="0" dirty="0">
              <a:latin typeface="Lato-Regular"/>
            </a:endParaRP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Sajátos növény- és állatvilág alakult ki. 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A folyót mindkét oldalán fűzfák és nyárfák kísérik. 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A sekély parti vizekben a Rába holtágain, kiöntésein jellemző a nád és a gyékény. 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A domboldalak és dombhátak erdői vegyeserdők, melyekben számos fafaj megtalálható: lucfenyő, erdei</a:t>
            </a:r>
          </a:p>
          <a:p>
            <a:pPr algn="l"/>
            <a:r>
              <a:rPr lang="hu-HU" sz="1600" b="0" i="0" u="none" strike="noStrike" baseline="0" dirty="0">
                <a:latin typeface="Lato-Regular"/>
              </a:rPr>
              <a:t>fenyő, vörösfenyő, nyír, tölgy, gyertyán és bükk.</a:t>
            </a:r>
            <a:endParaRPr lang="hu-HU" sz="1600" dirty="0"/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EC227BC5-E4A2-0111-C856-81C87D8410B2}"/>
              </a:ext>
            </a:extLst>
          </p:cNvPr>
          <p:cNvSpPr txBox="1"/>
          <p:nvPr/>
        </p:nvSpPr>
        <p:spPr>
          <a:xfrm>
            <a:off x="5092271" y="136412"/>
            <a:ext cx="3360847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 Valley,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distinguish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l"/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alluvial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clay-washed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brown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forest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Loose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sandy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along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alluvial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areas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while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clayey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more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cohesive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composition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become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dominant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higher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floodplain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l"/>
            <a:endParaRPr lang="hu-H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uniqe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flora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fauna has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lined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willows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poplars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both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shallow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coastal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reeds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cattails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typical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backwaters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spillways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Rába. The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forests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hillsides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ridges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mixed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forests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many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species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spruce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scots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pine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oak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hornbeam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beech</a:t>
            </a:r>
            <a:r>
              <a:rPr lang="hu-HU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1600" b="1" dirty="0">
              <a:highlight>
                <a:srgbClr val="FF00FF"/>
              </a:highlight>
            </a:endParaRPr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465FC6B1-CCF6-5C08-F768-B40ECC6DD5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26" y="1447650"/>
            <a:ext cx="3568271" cy="267620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BBC2EA28-E85A-24C4-A1C7-A367E3ADCC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3322" y="2382094"/>
            <a:ext cx="2266491" cy="267620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BB43A50C-980A-4692-9D4C-5FA37DD1FF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49814" y="2886139"/>
            <a:ext cx="2176636" cy="254224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970320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74E29-0B8D-B40C-B92F-FF16BD676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E8C48B94-7DB9-5C5A-E9A3-C9412E1BD411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B5C08EC-3483-69AE-AABC-59EA668AF3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F534570C-93FE-3BE0-B9EC-8037718DC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DAED4A0-9307-B3FE-0265-BFF8B4B43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73BB51CA-A744-0D29-11B8-1E2AF4983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77CB19D2-90D3-0B1B-119E-578B5AF41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BC457416-E775-AE6C-A980-1B9AB9E353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AFACC343-05C6-2D6A-0346-D5986796DE8F}"/>
              </a:ext>
            </a:extLst>
          </p:cNvPr>
          <p:cNvSpPr txBox="1"/>
          <p:nvPr/>
        </p:nvSpPr>
        <p:spPr>
          <a:xfrm>
            <a:off x="5248856" y="543284"/>
            <a:ext cx="66699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climate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evident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ways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causes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irreversible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be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corrected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effort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(human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damage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excess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mortality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irreplaceable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biodiversity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hydrological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etc.),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diverts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considerable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financial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resources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protective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restoration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further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b="1" dirty="0">
              <a:effectLst/>
              <a:highlight>
                <a:srgbClr val="FF00FF"/>
              </a:highligh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D1784E3-926D-AA57-79C2-BEAAC323D320}"/>
              </a:ext>
            </a:extLst>
          </p:cNvPr>
          <p:cNvSpPr txBox="1"/>
          <p:nvPr/>
        </p:nvSpPr>
        <p:spPr>
          <a:xfrm>
            <a:off x="5260795" y="3159791"/>
            <a:ext cx="66699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klímaváltozás kockázata két módon jut érvényre: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egyfelől visszafordíthatatlan vagy csak igen nagy erőfeszítésekkel korrigálható veszteségeket okoz (emberi egészségkárosodás /többlethalálozás, pótolhatatlan biodiverzitás csökkenése, módosuló hidrológiai ciklus stb.),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másfelől tekintélyes anyagi erőforrásokat (védekező, helyreállító tevékenységek növekvő ráfordításai) von el a további fejlődéstől-fejlesztésektől. 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D4AE2A8E-858F-C4DC-D88A-81BD2130A6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95" y="1525366"/>
            <a:ext cx="3657085" cy="243567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26731C89-9EA9-7293-2AA0-3904F27CBA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280" y="2896958"/>
            <a:ext cx="3653514" cy="2435676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18501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2B09-4EB2-E915-95D3-346A24200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7AB03B55-F3C6-8010-6460-86F63480AC54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AF88785-7B77-D0F5-D21C-96CA7CF380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FFBF25FC-88EB-72B5-5FDB-BD7C7556A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1BF41900-DBD4-42C9-C5E1-47B510838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D05984A8-2587-6266-6846-0A61CCC167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27E8938C-BBDF-6F61-85B9-8D4187E026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C9940533-E052-9894-1109-A14F931BEB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5D227A2-E290-077B-D314-0A39C26997F5}"/>
              </a:ext>
            </a:extLst>
          </p:cNvPr>
          <p:cNvSpPr txBox="1"/>
          <p:nvPr/>
        </p:nvSpPr>
        <p:spPr>
          <a:xfrm>
            <a:off x="6024576" y="3029342"/>
            <a:ext cx="597713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Csörötnek és térségének a klímaváltozás </a:t>
            </a:r>
            <a:r>
              <a:rPr lang="hu-HU" dirty="0">
                <a:latin typeface="Times New Roman" panose="02020603050405020304" pitchFamily="18" charset="0"/>
                <a:ea typeface="Times New Roman" panose="02020603050405020304" pitchFamily="18" charset="0"/>
              </a:rPr>
              <a:t>szempontjából a dombvonulatokkal határolt </a:t>
            </a: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folyóvölgyi fekvéséből adódóan a legnagyobb kockázata az árvízi, villámárvízi veszélyeztetettség.</a:t>
            </a:r>
          </a:p>
          <a:p>
            <a:pPr algn="just">
              <a:buNone/>
            </a:pPr>
            <a:r>
              <a:rPr lang="hu-HU" dirty="0">
                <a:latin typeface="Times New Roman" panose="02020603050405020304" pitchFamily="18" charset="0"/>
                <a:ea typeface="Times New Roman" panose="02020603050405020304" pitchFamily="18" charset="0"/>
              </a:rPr>
              <a:t>Ezért fő célunk, hogy az itt élők életét, vagyontárgyait, életkörülményeit, gazdálkodási feltételeit megóvjuk a szélsőséges időjárási eseményektől, legyen az több hétig, hónapokig tartó aszály, vagy hírtelen lezúduló rekordmennyiségű csapadék következtében jelentkező ár- vagy belvíz.</a:t>
            </a:r>
            <a:endParaRPr lang="hu-H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665693D-91E2-BB9A-B92B-DC7DFD4B7E33}"/>
              </a:ext>
            </a:extLst>
          </p:cNvPr>
          <p:cNvSpPr txBox="1"/>
          <p:nvPr/>
        </p:nvSpPr>
        <p:spPr>
          <a:xfrm>
            <a:off x="6024576" y="202781"/>
            <a:ext cx="5977130" cy="275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location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a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river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valley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bordered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hills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greatest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Csörötnek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perspective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climate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change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flash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Therefore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main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goal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property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 farming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here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extreme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weather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events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drought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lasting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several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months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floods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inland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sudden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record-breaking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rainfall</a:t>
            </a:r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17926A5-2710-1820-D026-CA8C0DD3ED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294" y="1534338"/>
            <a:ext cx="5785356" cy="3843646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007309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6DC42-6A1B-EC48-552C-242FDE461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21B1CFE-D377-0D9F-ADF7-1E55ADCEF3B7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FE47E90-6EEF-0CFA-AAF3-CBB276BC4F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E30752E2-7120-BA91-22E1-8C2A666FD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CD4467F1-F15D-3B0E-80FC-11C3E1D436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B9F213E5-E643-06C5-F529-21AA2D209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FE97D1DB-58D2-39A2-BAC6-60B34E8561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3E210124-BB4A-E6B7-2DED-E35272D2C7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pic>
        <p:nvPicPr>
          <p:cNvPr id="2" name="Kép 1">
            <a:extLst>
              <a:ext uri="{FF2B5EF4-FFF2-40B4-BE49-F238E27FC236}">
                <a16:creationId xmlns:a16="http://schemas.microsoft.com/office/drawing/2014/main" id="{D4C2540E-F9E5-F9CB-DD16-F0C4D65823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5977" y="202781"/>
            <a:ext cx="5575706" cy="421615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7921C7FE-7967-9189-21DC-2F736F7A87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3" y="2244913"/>
            <a:ext cx="4744956" cy="356844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BBC59439-A895-B23F-83E8-AE706A746B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5667"/>
            <a:ext cx="5795977" cy="4346983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60A72D94-55E7-23B3-DABC-3AD92E2F1E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238" y="2513381"/>
            <a:ext cx="4430162" cy="332262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69860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1186B-A905-F08C-77A4-7E808F6FD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BB897921-7EBD-D4C4-6B00-DCEA8D9B363A}"/>
              </a:ext>
            </a:extLst>
          </p:cNvPr>
          <p:cNvSpPr txBox="1"/>
          <p:nvPr/>
        </p:nvSpPr>
        <p:spPr>
          <a:xfrm>
            <a:off x="381504" y="5377984"/>
            <a:ext cx="3360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sl" dirty="0">
                <a:solidFill>
                  <a:schemeClr val="tx1"/>
                </a:solidFill>
              </a:rPr>
              <a:t>Moravske Toplice 2025. 11. 13.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CC8225A0-F7F7-49D9-8F73-FAEB65689A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4" y="184734"/>
            <a:ext cx="3226668" cy="166554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9B912C8F-5609-9658-2C5C-AEC2940F1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892" y="5813354"/>
            <a:ext cx="1766758" cy="87642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FE8CBF5B-B019-A7CE-CBD3-41D2CDCEF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4722" y="5781544"/>
            <a:ext cx="940044" cy="940044"/>
          </a:xfrm>
          <a:prstGeom prst="rect">
            <a:avLst/>
          </a:prstGeom>
        </p:spPr>
      </p:pic>
      <p:pic>
        <p:nvPicPr>
          <p:cNvPr id="13" name="Slika 12" descr="Slika, ki vsebuje besede besedilo, logotip, pisava, grafika&#10;&#10;Vsebina, ustvarjena z UI, morda ni pravilna.">
            <a:extLst>
              <a:ext uri="{FF2B5EF4-FFF2-40B4-BE49-F238E27FC236}">
                <a16:creationId xmlns:a16="http://schemas.microsoft.com/office/drawing/2014/main" id="{79D52FE4-9222-62D6-03ED-02BC6A824F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943" y="5768057"/>
            <a:ext cx="2179497" cy="95353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4EC8F22D-0716-988F-93BF-098589DB0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414" y="5858651"/>
            <a:ext cx="2550739" cy="862937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2481BE7F-1A9D-D0AA-60D6-5C8ADAEE0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1153" y="5861399"/>
            <a:ext cx="3360847" cy="793820"/>
          </a:xfrm>
          <a:prstGeom prst="rect">
            <a:avLst/>
          </a:prstGeom>
        </p:spPr>
      </p:pic>
      <p:pic>
        <p:nvPicPr>
          <p:cNvPr id="1026" name="Kép 1">
            <a:extLst>
              <a:ext uri="{FF2B5EF4-FFF2-40B4-BE49-F238E27FC236}">
                <a16:creationId xmlns:a16="http://schemas.microsoft.com/office/drawing/2014/main" id="{6F63F065-AF48-DDD2-B24B-B14AC6DF3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175" y="2169279"/>
            <a:ext cx="5058556" cy="294429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scene3d>
            <a:camera prst="orthographicFront"/>
            <a:lightRig rig="threePt" dir="t"/>
          </a:scene3d>
          <a:sp3d prstMaterial="dkEdge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jeZBesedilom 3">
            <a:extLst>
              <a:ext uri="{FF2B5EF4-FFF2-40B4-BE49-F238E27FC236}">
                <a16:creationId xmlns:a16="http://schemas.microsoft.com/office/drawing/2014/main" id="{C1021B1E-2DF7-643A-6726-59FBCBC388D7}"/>
              </a:ext>
            </a:extLst>
          </p:cNvPr>
          <p:cNvSpPr txBox="1"/>
          <p:nvPr/>
        </p:nvSpPr>
        <p:spPr>
          <a:xfrm>
            <a:off x="423943" y="2095227"/>
            <a:ext cx="5672056" cy="1329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hu-H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</a:t>
            </a:r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</a:t>
            </a:r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respectful</a:t>
            </a:r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attention</a:t>
            </a:r>
            <a:r>
              <a:rPr lang="hu-HU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hu-H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498D961-B039-76C0-43F4-2F1BD224B56B}"/>
              </a:ext>
            </a:extLst>
          </p:cNvPr>
          <p:cNvSpPr txBox="1"/>
          <p:nvPr/>
        </p:nvSpPr>
        <p:spPr>
          <a:xfrm>
            <a:off x="423942" y="3767915"/>
            <a:ext cx="5672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hu-HU" sz="3600" b="1" dirty="0">
                <a:solidFill>
                  <a:schemeClr val="tx1"/>
                </a:solidFill>
              </a:rPr>
              <a:t>Köszönöm a megtisztelő figyelmet!</a:t>
            </a:r>
            <a:endParaRPr lang="sl" sz="3600" b="1" dirty="0">
              <a:solidFill>
                <a:schemeClr val="tx1"/>
              </a:solidFill>
            </a:endParaRPr>
          </a:p>
        </p:txBody>
      </p:sp>
      <p:pic>
        <p:nvPicPr>
          <p:cNvPr id="7" name="Slika 7">
            <a:extLst>
              <a:ext uri="{FF2B5EF4-FFF2-40B4-BE49-F238E27FC236}">
                <a16:creationId xmlns:a16="http://schemas.microsoft.com/office/drawing/2014/main" id="{4133D1E7-D455-20C6-E2CA-4389313701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8892" y="291839"/>
            <a:ext cx="1941867" cy="139364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" name="Slika 5">
            <a:extLst>
              <a:ext uri="{FF2B5EF4-FFF2-40B4-BE49-F238E27FC236}">
                <a16:creationId xmlns:a16="http://schemas.microsoft.com/office/drawing/2014/main" id="{4319C408-1908-25D7-2394-BCF3DC80FA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9395" y="321644"/>
            <a:ext cx="2149251" cy="139172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4" name="Slika 6">
            <a:extLst>
              <a:ext uri="{FF2B5EF4-FFF2-40B4-BE49-F238E27FC236}">
                <a16:creationId xmlns:a16="http://schemas.microsoft.com/office/drawing/2014/main" id="{99560FAA-A337-6A43-508D-3D49A1EEAC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7282" y="251660"/>
            <a:ext cx="2032981" cy="138655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73475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1580</Words>
  <Application>Microsoft Office PowerPoint</Application>
  <PresentationFormat>Szélesvásznú</PresentationFormat>
  <Paragraphs>80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Cambria Math</vt:lpstr>
      <vt:lpstr>Lato-Regular</vt:lpstr>
      <vt:lpstr>Liberation Serif</vt:lpstr>
      <vt:lpstr>Times New Roman</vt:lpstr>
      <vt:lpstr>Officeova tema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Dejan Bogdan</dc:creator>
  <cp:lastModifiedBy>Polgarmester</cp:lastModifiedBy>
  <cp:revision>34</cp:revision>
  <dcterms:created xsi:type="dcterms:W3CDTF">2025-09-24T09:19:48Z</dcterms:created>
  <dcterms:modified xsi:type="dcterms:W3CDTF">2025-11-12T19:57:45Z</dcterms:modified>
</cp:coreProperties>
</file>